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75" r:id="rId3"/>
    <p:sldId id="272" r:id="rId4"/>
    <p:sldId id="274" r:id="rId5"/>
    <p:sldId id="276" r:id="rId6"/>
    <p:sldId id="273" r:id="rId7"/>
    <p:sldId id="258" r:id="rId8"/>
    <p:sldId id="324" r:id="rId9"/>
    <p:sldId id="336" r:id="rId10"/>
    <p:sldId id="343" r:id="rId11"/>
    <p:sldId id="344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37" r:id="rId23"/>
    <p:sldId id="338" r:id="rId24"/>
    <p:sldId id="356" r:id="rId25"/>
    <p:sldId id="357" r:id="rId26"/>
    <p:sldId id="359" r:id="rId27"/>
    <p:sldId id="360" r:id="rId28"/>
    <p:sldId id="358" r:id="rId29"/>
    <p:sldId id="361" r:id="rId30"/>
    <p:sldId id="339" r:id="rId31"/>
    <p:sldId id="340" r:id="rId32"/>
    <p:sldId id="341" r:id="rId33"/>
    <p:sldId id="342" r:id="rId34"/>
    <p:sldId id="365" r:id="rId35"/>
    <p:sldId id="369" r:id="rId36"/>
    <p:sldId id="371" r:id="rId37"/>
    <p:sldId id="372" r:id="rId38"/>
    <p:sldId id="370" r:id="rId39"/>
    <p:sldId id="373" r:id="rId40"/>
    <p:sldId id="374" r:id="rId41"/>
    <p:sldId id="375" r:id="rId42"/>
    <p:sldId id="376" r:id="rId43"/>
    <p:sldId id="377" r:id="rId44"/>
    <p:sldId id="378" r:id="rId45"/>
    <p:sldId id="379" r:id="rId46"/>
    <p:sldId id="366" r:id="rId47"/>
    <p:sldId id="367" r:id="rId48"/>
    <p:sldId id="364" r:id="rId49"/>
    <p:sldId id="368" r:id="rId50"/>
    <p:sldId id="362" r:id="rId51"/>
    <p:sldId id="363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8DA31F3-AD8B-4C2A-A81A-04785F9ADF72}">
          <p14:sldIdLst>
            <p14:sldId id="256"/>
            <p14:sldId id="275"/>
            <p14:sldId id="272"/>
            <p14:sldId id="274"/>
            <p14:sldId id="276"/>
            <p14:sldId id="273"/>
            <p14:sldId id="258"/>
            <p14:sldId id="324"/>
            <p14:sldId id="336"/>
            <p14:sldId id="343"/>
            <p14:sldId id="344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37"/>
            <p14:sldId id="338"/>
            <p14:sldId id="356"/>
            <p14:sldId id="357"/>
            <p14:sldId id="359"/>
            <p14:sldId id="360"/>
            <p14:sldId id="358"/>
            <p14:sldId id="361"/>
            <p14:sldId id="339"/>
            <p14:sldId id="340"/>
            <p14:sldId id="341"/>
            <p14:sldId id="342"/>
            <p14:sldId id="365"/>
            <p14:sldId id="369"/>
            <p14:sldId id="371"/>
            <p14:sldId id="372"/>
            <p14:sldId id="370"/>
            <p14:sldId id="373"/>
            <p14:sldId id="374"/>
            <p14:sldId id="375"/>
            <p14:sldId id="376"/>
            <p14:sldId id="377"/>
            <p14:sldId id="378"/>
            <p14:sldId id="379"/>
            <p14:sldId id="366"/>
            <p14:sldId id="367"/>
            <p14:sldId id="364"/>
            <p14:sldId id="368"/>
            <p14:sldId id="362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75" autoAdjust="0"/>
    <p:restoredTop sz="80204" autoAdjust="0"/>
  </p:normalViewPr>
  <p:slideViewPr>
    <p:cSldViewPr snapToGrid="0">
      <p:cViewPr varScale="1">
        <p:scale>
          <a:sx n="95" d="100"/>
          <a:sy n="95" d="100"/>
        </p:scale>
        <p:origin x="1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1B620EA-F5C8-4A80-9119-B891D389AE17}" type="datetimeFigureOut">
              <a:rPr lang="ko-KR" altLang="en-US" smtClean="0"/>
              <a:pPr/>
              <a:t>2022-05-16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0F7046EC-C15E-4629-B50B-A961BC5E888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36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167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102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https://github.com/nhn/gpm.unity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515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https://github.com/nhn/gpm.unity/blob/main/docs/UI/README.md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104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45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5317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444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2476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5336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310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706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897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246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923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058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ZombieSpawner.cs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주석 작성 하며 힌트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7170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301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654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130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896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878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864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870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18678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https://docs.unity3d.com/2020.3/Documentation/Manual/PostProcessingOverview.html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440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3204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62829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6565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97736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0348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186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1086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011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3288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4546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20158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65263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90324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00836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0393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4597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7130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7083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MoveByTouch.cs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Touch Raw API example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이후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dirty="0">
                <a:effectLst/>
                <a:latin typeface="Inter"/>
              </a:rPr>
              <a:t>Joystick Pack </a:t>
            </a:r>
            <a:r>
              <a:rPr lang="ko-KR" altLang="en-US" sz="1200" b="0" i="0" dirty="0">
                <a:effectLst/>
                <a:latin typeface="Inter"/>
              </a:rPr>
              <a:t>실습</a:t>
            </a:r>
            <a:endParaRPr lang="en-US" altLang="ko-KR" sz="1200" b="0" i="0" dirty="0">
              <a:effectLst/>
              <a:latin typeface="Inte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190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211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10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실습 후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212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930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0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B996B13-8DFD-4D18-8FAD-42BE202248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000" y="4354393"/>
            <a:ext cx="2867025" cy="1771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4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0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4pPr>
          </a:lstStyle>
          <a:p>
            <a:pPr lvl="0"/>
            <a:r>
              <a:rPr lang="en-US" altLang="ko-KR" dirty="0"/>
              <a:t>Name</a:t>
            </a:r>
            <a:endParaRPr lang="ko-KR" altLang="en-US" dirty="0"/>
          </a:p>
          <a:p>
            <a:pPr lvl="2"/>
            <a:r>
              <a:rPr lang="en-US" altLang="ko-KR" dirty="0"/>
              <a:t>2021.03.02</a:t>
            </a:r>
            <a:endParaRPr lang="ko-KR" altLang="en-US" dirty="0"/>
          </a:p>
          <a:p>
            <a:pPr lvl="3"/>
            <a:r>
              <a:rPr lang="en-US" altLang="ko-KR" dirty="0"/>
              <a:t>Email address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16C8E4F-6B55-4687-9212-E08DC8FEA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200" y="2214000"/>
            <a:ext cx="6011174" cy="782188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defRPr lang="ko-KR" altLang="en-US" sz="40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dirty="0"/>
              <a:t>객체지향프로그래밍 심화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3D47C2-6F9E-4AE2-A5B3-EDA61DCC73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6000" y="3286800"/>
            <a:ext cx="1905000" cy="443403"/>
          </a:xfrm>
          <a:prstGeom prst="rect">
            <a:avLst/>
          </a:prstGeom>
        </p:spPr>
        <p:txBody>
          <a:bodyPr/>
          <a:lstStyle>
            <a:lvl2pPr marL="0" indent="-9525" algn="l" defTabSz="914400" rtl="0" eaLnBrk="1" latinLnBrk="1" hangingPunct="1">
              <a:buNone/>
              <a:defRPr lang="ko-KR" altLang="en-US" sz="2000" b="1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</a:lstStyle>
          <a:p>
            <a:pPr lvl="1"/>
            <a:r>
              <a:rPr lang="ko-KR" altLang="en-US" dirty="0"/>
              <a:t>오리엔테이션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B58177-76DB-4236-8856-D725D82B85E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5CE52E4-4E58-4436-B072-E61B6F2B610E}" type="datetimeFigureOut">
              <a:rPr lang="en-US" altLang="ko-KR" smtClean="0"/>
              <a:pPr/>
              <a:t>5/16/2022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B44623-3D84-4C9C-BD16-A5A737684DE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1">
                <a:latin typeface="나눔고딕" panose="020D0604000000000000" pitchFamily="50" charset="-127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983381-B2E7-4375-BE36-F281E5CCE2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F60273-9724-4240-BB30-AC21C4BA7238}"/>
              </a:ext>
            </a:extLst>
          </p:cNvPr>
          <p:cNvSpPr/>
          <p:nvPr userDrawn="1"/>
        </p:nvSpPr>
        <p:spPr>
          <a:xfrm>
            <a:off x="754359" y="3076183"/>
            <a:ext cx="10707327" cy="1505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8875B9-69E2-4042-A2F3-FFC0A54C62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60" y="607115"/>
            <a:ext cx="1131826" cy="6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16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3FED4B4-744A-4C74-86B1-D3CD36C15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764" y="253192"/>
            <a:ext cx="489936" cy="4886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B297D5-ECE1-4D70-B0F3-85863D34BBAA}"/>
              </a:ext>
            </a:extLst>
          </p:cNvPr>
          <p:cNvSpPr/>
          <p:nvPr userDrawn="1"/>
        </p:nvSpPr>
        <p:spPr>
          <a:xfrm>
            <a:off x="0" y="-1"/>
            <a:ext cx="12192000" cy="99508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BB50A3-661A-4D8D-84E1-068059373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299" y="211908"/>
            <a:ext cx="11812155" cy="694417"/>
          </a:xfrm>
          <a:prstGeom prst="rect">
            <a:avLst/>
          </a:prstGeom>
        </p:spPr>
        <p:txBody>
          <a:bodyPr/>
          <a:lstStyle>
            <a:lvl1pPr>
              <a:defRPr lang="ko-KR" altLang="en-US" sz="4400" b="1" kern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C335A1-90B7-4F50-B216-0576D6335DE9}"/>
              </a:ext>
            </a:extLst>
          </p:cNvPr>
          <p:cNvSpPr/>
          <p:nvPr userDrawn="1"/>
        </p:nvSpPr>
        <p:spPr>
          <a:xfrm>
            <a:off x="0" y="658057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날짜 개체 틀 3">
            <a:extLst>
              <a:ext uri="{FF2B5EF4-FFF2-40B4-BE49-F238E27FC236}">
                <a16:creationId xmlns:a16="http://schemas.microsoft.com/office/drawing/2014/main" id="{A2EAF9DD-0D53-49DC-A84F-6E19D72F9223}"/>
              </a:ext>
            </a:extLst>
          </p:cNvPr>
          <p:cNvSpPr txBox="1">
            <a:spLocks/>
          </p:cNvSpPr>
          <p:nvPr userDrawn="1"/>
        </p:nvSpPr>
        <p:spPr>
          <a:xfrm>
            <a:off x="42069" y="653811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날짜 개체 틀 23">
            <a:extLst>
              <a:ext uri="{FF2B5EF4-FFF2-40B4-BE49-F238E27FC236}">
                <a16:creationId xmlns:a16="http://schemas.microsoft.com/office/drawing/2014/main" id="{C4E1F17A-3C2C-4CC5-A512-635D87891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E52E4-4E58-4436-B072-E61B6F2B610E}" type="datetimeFigureOut">
              <a:rPr lang="en-US" altLang="ko-KR" smtClean="0"/>
              <a:pPr/>
              <a:t>5/16/2022</a:t>
            </a:fld>
            <a:endParaRPr 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5C221DA7-11E4-478E-ADBD-668550B0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IIPL</a:t>
            </a:r>
            <a:endParaRPr 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3CD9615-5D02-443B-9D45-DB33B4CD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09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E1073D6-255F-4FF2-9AFC-EDFD83400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D642BA-1F7E-40FE-8953-53AA275611A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868938AB-189A-401D-8819-295677A11AC2}"/>
              </a:ext>
            </a:extLst>
          </p:cNvPr>
          <p:cNvSpPr txBox="1">
            <a:spLocks/>
          </p:cNvSpPr>
          <p:nvPr userDrawn="1"/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E52E4-4E58-4436-B072-E61B6F2B610E}" type="datetimeFigureOut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5/16/2022</a:t>
            </a:fld>
            <a:endParaRPr 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C75FC28-B8C4-4F83-8713-A87A747706D9}"/>
              </a:ext>
            </a:extLst>
          </p:cNvPr>
          <p:cNvSpPr txBox="1">
            <a:spLocks/>
          </p:cNvSpPr>
          <p:nvPr userDrawn="1"/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나눔고딕" panose="020D0604000000000000" pitchFamily="50" charset="-127"/>
              </a:rPr>
              <a:t>ck.ac.kr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5DB763F1-8DEF-412F-BBB9-42E9E3C14344}"/>
              </a:ext>
            </a:extLst>
          </p:cNvPr>
          <p:cNvSpPr txBox="1">
            <a:spLocks/>
          </p:cNvSpPr>
          <p:nvPr userDrawn="1"/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0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E35E8E-02CE-4456-B943-212403C084F4}" type="slidenum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endParaRPr lang="en-US" dirty="0">
              <a:latin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01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954E3-8714-469B-A8C5-56E04D1B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ABA24-8AD2-487F-B73D-FE6FA0F5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569D35-FD13-48A4-A45A-9F0DDFF12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333034-80D4-4AC0-A983-A9E485EA5F90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021711-E91A-4692-80AB-D0BAC6B6E9C5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291F8502-0BE6-4828-8C8F-D1103A9CFD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5/16/2022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55EF8E73-FEB1-4D8B-BA0F-658DCA91011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9DF27A7C-CF39-4C6D-B7CA-E795D64897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839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CD50E-689E-4B59-B8ED-107A0F50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6A435E-525F-417F-BE24-1A2689046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355A26-B131-461D-8393-E35B4DF9C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AB6CBC-D2B4-4CEC-8531-11B82FD9DA98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3F5ABE6-4944-44EA-9FE9-B4C6F3B38838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날짜 개체 틀 3">
              <a:extLst>
                <a:ext uri="{FF2B5EF4-FFF2-40B4-BE49-F238E27FC236}">
                  <a16:creationId xmlns:a16="http://schemas.microsoft.com/office/drawing/2014/main" id="{34642553-CBBD-4E32-84B0-3318D42E4F8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5/16/2022</a:t>
              </a:fld>
              <a:endParaRPr lang="en-US" dirty="0"/>
            </a:p>
          </p:txBody>
        </p:sp>
        <p:sp>
          <p:nvSpPr>
            <p:cNvPr id="13" name="바닥글 개체 틀 4">
              <a:extLst>
                <a:ext uri="{FF2B5EF4-FFF2-40B4-BE49-F238E27FC236}">
                  <a16:creationId xmlns:a16="http://schemas.microsoft.com/office/drawing/2014/main" id="{BDF05623-084B-4EC3-87BF-2846BFBB5E5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4" name="슬라이드 번호 개체 틀 5">
              <a:extLst>
                <a:ext uri="{FF2B5EF4-FFF2-40B4-BE49-F238E27FC236}">
                  <a16:creationId xmlns:a16="http://schemas.microsoft.com/office/drawing/2014/main" id="{213CABE1-7763-4005-9306-833CF55507E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7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BD08C-097C-456D-9748-EDACFB32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EFF894-EF1E-463C-BD58-2D19A382D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523FC1-3153-497C-AD79-463AC05B854F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7E96E57-F686-470B-AAF0-75591C95179A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1486389C-119D-4492-9BC4-12641A0E045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5/16/2022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E300A4B7-2F94-4C8D-9CB1-DA2BC39624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A271D037-A18F-4FC9-9DE0-DB1E24E4C90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220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5D1484-C11F-4719-AFF1-180C6F27E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DF308E-1D61-450C-A54C-B5B9FAC3B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EA8B27-8323-4224-B3CA-A98A41BC223B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7D96104-19FF-4802-B909-27AE3F76BE05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0D35BC11-C1D4-4B10-9BF4-5111025E0C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5/16/2022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E55E13E3-EC16-4490-BE41-C60A0D37A00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80A046E3-3E71-4AE1-8D1C-4444C6C854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656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707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Title1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Title2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Title3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Title4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Title5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0886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CD25D1-D4B4-42AE-A6AC-8C589B311374}"/>
              </a:ext>
            </a:extLst>
          </p:cNvPr>
          <p:cNvGrpSpPr/>
          <p:nvPr userDrawn="1"/>
        </p:nvGrpSpPr>
        <p:grpSpPr>
          <a:xfrm>
            <a:off x="2916262" y="647786"/>
            <a:ext cx="7061890" cy="5422431"/>
            <a:chOff x="2916262" y="647786"/>
            <a:chExt cx="7061890" cy="542243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EBB506-6988-4AA1-A16A-00877FC2CC41}"/>
                </a:ext>
              </a:extLst>
            </p:cNvPr>
            <p:cNvGrpSpPr/>
            <p:nvPr userDrawn="1"/>
          </p:nvGrpSpPr>
          <p:grpSpPr>
            <a:xfrm>
              <a:off x="2916262" y="647786"/>
              <a:ext cx="7061890" cy="5222558"/>
              <a:chOff x="2668612" y="735058"/>
              <a:chExt cx="7061890" cy="522255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CC6306-369E-4ECC-A63C-3CA630D76CBE}"/>
                  </a:ext>
                </a:extLst>
              </p:cNvPr>
              <p:cNvSpPr txBox="1"/>
              <p:nvPr/>
            </p:nvSpPr>
            <p:spPr>
              <a:xfrm>
                <a:off x="3387395" y="735058"/>
                <a:ext cx="24214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Title1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87BB9BA-80A8-4114-9D89-831DCA655C4C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3314946" y="138139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801AC887-E2CD-452D-9156-3B0A7F8D9F8B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>
                <a:off x="3314946" y="244466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5414F2-97CF-4C11-93BC-D5BD9D5486BF}"/>
                  </a:ext>
                </a:extLst>
              </p:cNvPr>
              <p:cNvSpPr txBox="1"/>
              <p:nvPr/>
            </p:nvSpPr>
            <p:spPr>
              <a:xfrm>
                <a:off x="3387394" y="1798327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Title2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767A52F-E083-4F09-A0BA-E6D3686E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3507927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579DC1-8591-4325-9055-FC3E340616BB}"/>
                  </a:ext>
                </a:extLst>
              </p:cNvPr>
              <p:cNvSpPr txBox="1"/>
              <p:nvPr/>
            </p:nvSpPr>
            <p:spPr>
              <a:xfrm>
                <a:off x="3387394" y="2861594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Title3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A588D27-07A1-4CD0-BF0F-4BDD5917B0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4571191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8904AD-AF7B-4DB1-81EE-4F7FAF5E0BFD}"/>
                  </a:ext>
                </a:extLst>
              </p:cNvPr>
              <p:cNvSpPr txBox="1"/>
              <p:nvPr/>
            </p:nvSpPr>
            <p:spPr>
              <a:xfrm>
                <a:off x="3387394" y="3924858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Title4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1D69E74-970D-4586-BF9A-9BF09271BC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5634452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7E26E6-830D-4FA6-BF41-7000351F410E}"/>
                  </a:ext>
                </a:extLst>
              </p:cNvPr>
              <p:cNvSpPr txBox="1"/>
              <p:nvPr/>
            </p:nvSpPr>
            <p:spPr>
              <a:xfrm>
                <a:off x="3387394" y="4988119"/>
                <a:ext cx="63431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Title5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CF1E38B-E133-4D39-AED9-A3ADB11F8726}"/>
                  </a:ext>
                </a:extLst>
              </p:cNvPr>
              <p:cNvGrpSpPr/>
              <p:nvPr/>
            </p:nvGrpSpPr>
            <p:grpSpPr>
              <a:xfrm>
                <a:off x="2668612" y="1058224"/>
                <a:ext cx="646334" cy="4899392"/>
                <a:chOff x="1643950" y="1354720"/>
                <a:chExt cx="646334" cy="4899392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CD61D32C-2434-445D-9D5C-EA64E0F59EB3}"/>
                    </a:ext>
                  </a:extLst>
                </p:cNvPr>
                <p:cNvCxnSpPr>
                  <a:stCxn id="22" idx="2"/>
                  <a:endCxn id="23" idx="0"/>
                </p:cNvCxnSpPr>
                <p:nvPr/>
              </p:nvCxnSpPr>
              <p:spPr>
                <a:xfrm>
                  <a:off x="1967117" y="2001051"/>
                  <a:ext cx="0" cy="416939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D3DB6EBC-6424-442A-B3A4-050D6252A39E}"/>
                    </a:ext>
                  </a:extLst>
                </p:cNvPr>
                <p:cNvSpPr/>
                <p:nvPr/>
              </p:nvSpPr>
              <p:spPr>
                <a:xfrm>
                  <a:off x="1643950" y="13547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920D775-733F-4FF3-92B3-B2B1CFAA2988}"/>
                    </a:ext>
                  </a:extLst>
                </p:cNvPr>
                <p:cNvSpPr/>
                <p:nvPr/>
              </p:nvSpPr>
              <p:spPr>
                <a:xfrm>
                  <a:off x="1643950" y="241799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6D974E1F-4275-401B-A43E-C131B82BEA03}"/>
                    </a:ext>
                  </a:extLst>
                </p:cNvPr>
                <p:cNvCxnSpPr>
                  <a:stCxn id="23" idx="2"/>
                  <a:endCxn id="25" idx="0"/>
                </p:cNvCxnSpPr>
                <p:nvPr/>
              </p:nvCxnSpPr>
              <p:spPr>
                <a:xfrm>
                  <a:off x="1967117" y="3064321"/>
                  <a:ext cx="0" cy="416935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FA732D2-6909-4883-9B80-96C43D6E2988}"/>
                    </a:ext>
                  </a:extLst>
                </p:cNvPr>
                <p:cNvSpPr/>
                <p:nvPr/>
              </p:nvSpPr>
              <p:spPr>
                <a:xfrm>
                  <a:off x="1643950" y="3481256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3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68FB2127-A7E5-4C72-A144-2E1F28FE2C12}"/>
                    </a:ext>
                  </a:extLst>
                </p:cNvPr>
                <p:cNvSpPr/>
                <p:nvPr/>
              </p:nvSpPr>
              <p:spPr>
                <a:xfrm>
                  <a:off x="1643950" y="45445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4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0D32D71A-C1BF-4D11-A7CF-F70F71D2A48B}"/>
                    </a:ext>
                  </a:extLst>
                </p:cNvPr>
                <p:cNvCxnSpPr>
                  <a:stCxn id="25" idx="2"/>
                  <a:endCxn id="26" idx="0"/>
                </p:cNvCxnSpPr>
                <p:nvPr/>
              </p:nvCxnSpPr>
              <p:spPr>
                <a:xfrm>
                  <a:off x="1967117" y="4127587"/>
                  <a:ext cx="0" cy="416933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BF860A10-65FA-4461-83D5-F8AA958ED152}"/>
                    </a:ext>
                  </a:extLst>
                </p:cNvPr>
                <p:cNvSpPr/>
                <p:nvPr/>
              </p:nvSpPr>
              <p:spPr>
                <a:xfrm>
                  <a:off x="1643950" y="5607781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E1F8F4C5-1B29-4F1E-967C-94215B098CE5}"/>
                    </a:ext>
                  </a:extLst>
                </p:cNvPr>
                <p:cNvCxnSpPr>
                  <a:stCxn id="26" idx="2"/>
                  <a:endCxn id="28" idx="0"/>
                </p:cNvCxnSpPr>
                <p:nvPr/>
              </p:nvCxnSpPr>
              <p:spPr>
                <a:xfrm>
                  <a:off x="1967117" y="5190851"/>
                  <a:ext cx="0" cy="416930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499068F-789C-41B5-B62D-533629834776}"/>
                </a:ext>
              </a:extLst>
            </p:cNvPr>
            <p:cNvGrpSpPr/>
            <p:nvPr userDrawn="1"/>
          </p:nvGrpSpPr>
          <p:grpSpPr>
            <a:xfrm>
              <a:off x="3802839" y="1288752"/>
              <a:ext cx="3556138" cy="523220"/>
              <a:chOff x="3812911" y="1312822"/>
              <a:chExt cx="3556138" cy="52322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B14420-5A0A-481F-9B50-4C14210490A7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F071EC-6E99-4D76-8C7A-8F2D6A5D6E26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ED7433-BD8D-449F-84B6-94B2A160864E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C6AF3F-6315-4C3B-85CE-14B5E18EB5F5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4263FBA-390F-44DA-A850-0B8383622D26}"/>
                </a:ext>
              </a:extLst>
            </p:cNvPr>
            <p:cNvGrpSpPr/>
            <p:nvPr userDrawn="1"/>
          </p:nvGrpSpPr>
          <p:grpSpPr>
            <a:xfrm>
              <a:off x="3802839" y="2353972"/>
              <a:ext cx="3556138" cy="523220"/>
              <a:chOff x="3812911" y="1312822"/>
              <a:chExt cx="3556138" cy="52322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9B693E-6F8A-41EB-AFFB-B27FC230B2D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3281D95-9175-4D1F-BA08-EB1FF0DDE2F5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8A5A53-84C5-48EC-85C4-04266521DE2D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50E6C3-656F-44CB-98CD-75DE5CD89440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095116F-25DE-4247-898D-6871A47122BC}"/>
                </a:ext>
              </a:extLst>
            </p:cNvPr>
            <p:cNvGrpSpPr/>
            <p:nvPr userDrawn="1"/>
          </p:nvGrpSpPr>
          <p:grpSpPr>
            <a:xfrm>
              <a:off x="3812911" y="3416899"/>
              <a:ext cx="3556138" cy="523220"/>
              <a:chOff x="3812911" y="1312822"/>
              <a:chExt cx="3556138" cy="52322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0E6475-64A3-4A74-B425-56ED84130A95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D58B04-0471-4FE8-A6BF-086D392F58E2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3F4A34-10D6-44AD-A1D1-F6385BC46DF3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4648E0-CF8D-4C2B-9FAF-D40A76ACED0E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BC098EA-47E8-4B37-AD8C-4EB09A347D6E}"/>
                </a:ext>
              </a:extLst>
            </p:cNvPr>
            <p:cNvGrpSpPr/>
            <p:nvPr userDrawn="1"/>
          </p:nvGrpSpPr>
          <p:grpSpPr>
            <a:xfrm>
              <a:off x="3802839" y="4483734"/>
              <a:ext cx="3556138" cy="523220"/>
              <a:chOff x="3812911" y="1312822"/>
              <a:chExt cx="3556138" cy="5232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9BCD21-DC5B-4B34-966F-64F07EDC000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CB8E18-C983-45B1-BDA2-30A292DF1D47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44F97C6-B61F-4C7F-B9CE-21BF52E6BF1B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D9EC8F8-F874-4CAE-8751-D7B9B38BC0D1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6F76554-DF11-4426-99D6-B3F84FB2F742}"/>
                </a:ext>
              </a:extLst>
            </p:cNvPr>
            <p:cNvGrpSpPr/>
            <p:nvPr userDrawn="1"/>
          </p:nvGrpSpPr>
          <p:grpSpPr>
            <a:xfrm>
              <a:off x="3792767" y="5546997"/>
              <a:ext cx="3556138" cy="523220"/>
              <a:chOff x="3812911" y="1312822"/>
              <a:chExt cx="3556138" cy="52322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9222E68-6D38-4248-888B-94CA341624CF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2E47F8-1E09-4717-A477-24F4B9991F1E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7A8943-A84A-4A42-B0A6-AA4E3F436FC5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505E2B0-6C79-474B-A643-4FA677885654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2674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Abstract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Approach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Limitation &amp; Future Work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9753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406585-3042-4997-9AFE-357A67BB82AF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5B69F4-452C-4A47-86CC-332E87FADBD8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4257A9-9EF2-45DC-A7C1-7027457840DC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8FF15B-6772-4BC1-BE15-6C91516240AB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Abstract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0D52015-92EB-43A5-A8AA-466B20AE1B8F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81DEFD6-2EA1-47FB-9ED2-1A80FA21ED6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5A497D-D93D-4CF0-A83D-D9BDF071120B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BB3AFBB-C4A2-440C-8434-1508DAE0BB8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C194F8-550C-4C12-B1BD-862B13FD2545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Approach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C86B7EE-8AD2-4AFE-A6B6-D6728FE78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DC6498-3AE2-4661-9539-802350C06C7A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2505E35-B17E-44C1-A3BF-8BEA8B65EF3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EF71A2-7698-4B17-980A-8572D6CF48E7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Limitation &amp; Future Work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6E62ABA-74CD-4C4C-A55F-F29D39208B9A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FCB174E0-3C8C-4255-A8A6-EDE378E21E5C}"/>
                  </a:ext>
                </a:extLst>
              </p:cNvPr>
              <p:cNvCxnSpPr>
                <a:stCxn id="45" idx="2"/>
                <a:endCxn id="46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F4A7C50-C909-4EA5-A782-2BD5C77CC991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5F6FC4D-DD4F-4F7C-99AC-A7BAF75CC58C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5B3DF4C-73DA-4EDF-97A1-10B1A763BEF1}"/>
                  </a:ext>
                </a:extLst>
              </p:cNvPr>
              <p:cNvCxnSpPr>
                <a:stCxn id="46" idx="2"/>
                <a:endCxn id="48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4A37E3A-BFB9-4DCD-A766-3F340E2183BF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6A3EEF2-5BEE-449E-95AB-E687975F6164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B4AE7B8-840B-4EDC-9021-178B872F38DD}"/>
                  </a:ext>
                </a:extLst>
              </p:cNvPr>
              <p:cNvCxnSpPr>
                <a:stCxn id="48" idx="2"/>
                <a:endCxn id="49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8A0E030-B17A-4504-92E2-3E5F44F6C096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98B3ED76-64D8-4913-9F8C-D9CE3A1E3843}"/>
                  </a:ext>
                </a:extLst>
              </p:cNvPr>
              <p:cNvCxnSpPr>
                <a:stCxn id="49" idx="2"/>
                <a:endCxn id="51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126CBF3-ADDF-4DF9-A289-1568F4ACC14D}"/>
              </a:ext>
            </a:extLst>
          </p:cNvPr>
          <p:cNvGrpSpPr/>
          <p:nvPr userDrawn="1"/>
        </p:nvGrpSpPr>
        <p:grpSpPr>
          <a:xfrm>
            <a:off x="3757647" y="2375002"/>
            <a:ext cx="2776494" cy="307780"/>
            <a:chOff x="3707569" y="1379479"/>
            <a:chExt cx="2776494" cy="30778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6353E3-0BF1-4CD2-B1F0-1A3EEC20BE0F}"/>
                </a:ext>
              </a:extLst>
            </p:cNvPr>
            <p:cNvSpPr txBox="1"/>
            <p:nvPr/>
          </p:nvSpPr>
          <p:spPr>
            <a:xfrm>
              <a:off x="3707569" y="1379482"/>
              <a:ext cx="1554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Background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8D7A7B-F1A7-40B5-8A87-5CDB669C297A}"/>
                </a:ext>
              </a:extLst>
            </p:cNvPr>
            <p:cNvSpPr txBox="1"/>
            <p:nvPr/>
          </p:nvSpPr>
          <p:spPr>
            <a:xfrm>
              <a:off x="4830620" y="1379479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Related work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D76FFDE-AE4D-49C9-B532-BAFA65EFFD74}"/>
              </a:ext>
            </a:extLst>
          </p:cNvPr>
          <p:cNvGrpSpPr/>
          <p:nvPr userDrawn="1"/>
        </p:nvGrpSpPr>
        <p:grpSpPr>
          <a:xfrm>
            <a:off x="3757647" y="3432108"/>
            <a:ext cx="2995127" cy="315470"/>
            <a:chOff x="3830172" y="1408551"/>
            <a:chExt cx="2995127" cy="31547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525CE1-3852-4E02-9486-991427EBEDCA}"/>
                </a:ext>
              </a:extLst>
            </p:cNvPr>
            <p:cNvSpPr txBox="1"/>
            <p:nvPr/>
          </p:nvSpPr>
          <p:spPr>
            <a:xfrm>
              <a:off x="3830172" y="1408551"/>
              <a:ext cx="19942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Implementation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73FD73-AFD5-4C78-915B-54229954D9C5}"/>
                </a:ext>
              </a:extLst>
            </p:cNvPr>
            <p:cNvSpPr txBox="1"/>
            <p:nvPr/>
          </p:nvSpPr>
          <p:spPr>
            <a:xfrm>
              <a:off x="5171856" y="1416244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Evaluation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06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95EBB7-857D-4EE1-B071-08AA87D3CC9D}"/>
              </a:ext>
            </a:extLst>
          </p:cNvPr>
          <p:cNvSpPr/>
          <p:nvPr userDrawn="1"/>
        </p:nvSpPr>
        <p:spPr>
          <a:xfrm>
            <a:off x="831850" y="0"/>
            <a:ext cx="11360150" cy="45894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DB57-060D-475F-97E7-3C56EE7C3277}"/>
              </a:ext>
            </a:extLst>
          </p:cNvPr>
          <p:cNvSpPr/>
          <p:nvPr userDrawn="1"/>
        </p:nvSpPr>
        <p:spPr>
          <a:xfrm>
            <a:off x="0" y="4545874"/>
            <a:ext cx="844550" cy="2312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C56A48-8573-4EDA-AEA4-899E34290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4B85A4-61C9-4C1E-A9B8-C756C68B7F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97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E32C32-708A-46FE-B2BF-E2582A5CFEC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68B39B-40D6-4F74-9FBB-90AC4F43D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FB53C2-1FD9-402A-8FB4-536508571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1CC2F69D-8274-4ECD-962D-EA14C9FE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654967BC-DB9D-46D2-9F01-9F901EC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5/16/2022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028CA04-44E2-4B57-B9AA-BBF6B5AD4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7114BF39-C3D4-441E-ABD2-5E691A700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96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A79EE62-B9C3-4C14-9BF8-1DC6106EEC6A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8944A3-83C7-4296-9FA9-C4B03DF5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29BBE-C86B-4BD3-9590-255142F01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201000-66FC-4DAB-9B5E-693B96568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6BA83F-C58E-4001-A36F-297FC54BF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6AFC18-A211-4A6B-A03B-FCF172FCF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C2BC1D14-B96C-43B6-B589-5BFBF897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5/16/2022</a:t>
            </a:fld>
            <a:endParaRPr 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6E8D11E-EBA0-4A34-B865-A98C88B0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AB43174F-24CE-44D2-A47A-99E574D5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4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C8FDD176-8826-4360-9976-2C3AB42D7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5/16/2022</a:t>
            </a:fld>
            <a:endParaRPr lang="en-US" dirty="0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25E607C2-6B10-4622-AF8C-3159F48D4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IIPL</a:t>
            </a:r>
            <a:endParaRPr 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212436F-E15C-480F-91B2-3562ED37D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9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4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hn/gpm.unit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assetstore.unity.com/packages/tools/utilities/game-package-manager-147711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k.ac.kr/archives/17530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fe.naver.com/chungkanggam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k.ac.kr/archives/16939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ck.ac.kr/archives/182863" TargetMode="External"/><Relationship Id="rId4" Type="http://schemas.openxmlformats.org/officeDocument/2006/relationships/hyperlink" Target="https://www.ck.ac.kr/archives/181956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B7BD6F2-A1F8-4C24-9949-0C7D456C05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3577" y="4271984"/>
            <a:ext cx="5278453" cy="568958"/>
          </a:xfrm>
        </p:spPr>
        <p:txBody>
          <a:bodyPr/>
          <a:lstStyle/>
          <a:p>
            <a:pPr algn="r"/>
            <a:r>
              <a:rPr lang="ko-KR" altLang="en-US" b="1" dirty="0"/>
              <a:t>청강문화산업대학교 게임콘텐츠스쿨</a:t>
            </a:r>
            <a:endParaRPr lang="en-US" altLang="ko-KR" b="1" dirty="0"/>
          </a:p>
          <a:p>
            <a:pPr algn="ctr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07B7FF9-20B5-4B02-AE1C-1E1FE97E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 err="1"/>
              <a:t>게임엔진프로그래밍응용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B9FE57-F84D-41DC-8ADC-D9F7AFA370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00" y="3429000"/>
            <a:ext cx="4557319" cy="443403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11.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탑다운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슈터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게임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C1C178AF-325A-4B49-92AA-BE4DFBC2A84B}"/>
              </a:ext>
            </a:extLst>
          </p:cNvPr>
          <p:cNvSpPr txBox="1">
            <a:spLocks/>
          </p:cNvSpPr>
          <p:nvPr/>
        </p:nvSpPr>
        <p:spPr>
          <a:xfrm>
            <a:off x="5988424" y="4840942"/>
            <a:ext cx="5493606" cy="5689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Tx/>
              <a:buNone/>
              <a:defRPr lang="ko-KR" altLang="en-US" sz="24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Tx/>
              <a:buNone/>
              <a:defRPr lang="ko-KR" altLang="en-US" sz="20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/>
              <a:t>반 경 진</a:t>
            </a:r>
          </a:p>
        </p:txBody>
      </p:sp>
    </p:spTree>
    <p:extLst>
      <p:ext uri="{BB962C8B-B14F-4D97-AF65-F5344CB8AC3E}">
        <p14:creationId xmlns:p14="http://schemas.microsoft.com/office/powerpoint/2010/main" val="1793113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UI,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7959C0-FE8E-6341-6210-E85870C0F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0" y="1318525"/>
            <a:ext cx="6039693" cy="38391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CABDDF-1C98-8BFB-B215-A58CF8B81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90" y="2264018"/>
            <a:ext cx="4391638" cy="21243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0DC6D5-797A-6F89-4C3F-3B163937A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" y="4960593"/>
            <a:ext cx="3191320" cy="14384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40452F-6E7E-0692-508C-E9E9779BF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690" y="4970120"/>
            <a:ext cx="3343742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15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UI,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A89899-A086-4332-D62C-BBE13CDCA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4" y="1051196"/>
            <a:ext cx="6058746" cy="16004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71EDF7-13CE-DEA7-1EF3-D86B71B17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48" y="1216409"/>
            <a:ext cx="6077798" cy="50870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BD78FE-51E9-3BF2-4805-416B82E25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86" y="4295639"/>
            <a:ext cx="5306165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4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UI,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9350B5-8BD7-E4A5-FECB-39DF74907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48770"/>
            <a:ext cx="2943636" cy="7430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1CC51D-0CA0-CB93-BB6C-8C27DFFD97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60"/>
          <a:stretch/>
        </p:blipFill>
        <p:spPr>
          <a:xfrm>
            <a:off x="198954" y="1838848"/>
            <a:ext cx="5992061" cy="27588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8BD57E-5930-7F4D-4E7C-FF8FA4A9B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563" y="3658908"/>
            <a:ext cx="5336743" cy="194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84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UI,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F9745-0051-243B-FE81-FC6FE19F4823}"/>
              </a:ext>
            </a:extLst>
          </p:cNvPr>
          <p:cNvSpPr txBox="1"/>
          <p:nvPr/>
        </p:nvSpPr>
        <p:spPr>
          <a:xfrm>
            <a:off x="366134" y="1135093"/>
            <a:ext cx="115388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Game Package Manager for Unity (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https://github.com/nhn/gpm.unity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2000" b="1" dirty="0">
                <a:latin typeface="+mn-ea"/>
                <a:hlinkClick r:id="rId4"/>
              </a:rPr>
              <a:t>https://assetstore.unity.com/packages/tools/utilities/game-package-manager-147711</a:t>
            </a:r>
            <a:endParaRPr lang="en-US" altLang="ko-KR" sz="2000" b="1" dirty="0">
              <a:latin typeface="+mn-ea"/>
            </a:endParaRPr>
          </a:p>
          <a:p>
            <a:pPr lvl="1"/>
            <a:endParaRPr lang="en-US" altLang="ko-KR" sz="8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WebView </a:t>
            </a:r>
            <a:br>
              <a:rPr lang="en-US" altLang="ko-KR" sz="2000" b="1" dirty="0">
                <a:latin typeface="+mn-ea"/>
              </a:rPr>
            </a:br>
            <a:endParaRPr lang="en-US" altLang="ko-KR" sz="8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+mn-ea"/>
              </a:rPr>
              <a:t>LogViewer</a:t>
            </a:r>
            <a:br>
              <a:rPr lang="en-US" altLang="ko-KR" sz="2000" b="1" dirty="0">
                <a:latin typeface="+mn-ea"/>
              </a:rPr>
            </a:br>
            <a:endParaRPr lang="en-US" altLang="ko-KR" sz="8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+mn-ea"/>
              </a:rPr>
              <a:t>AssetManagement</a:t>
            </a:r>
            <a:br>
              <a:rPr lang="en-US" altLang="ko-KR" sz="2000" b="1" dirty="0">
                <a:latin typeface="+mn-ea"/>
              </a:rPr>
            </a:br>
            <a:endParaRPr lang="en-US" altLang="ko-KR" sz="8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UI</a:t>
            </a:r>
            <a:br>
              <a:rPr lang="en-US" altLang="ko-KR" sz="2000" b="1" dirty="0">
                <a:latin typeface="+mn-ea"/>
              </a:rPr>
            </a:br>
            <a:endParaRPr lang="en-US" altLang="ko-KR" sz="8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Profiler</a:t>
            </a:r>
            <a:br>
              <a:rPr lang="en-US" altLang="ko-KR" sz="2000" b="1" dirty="0">
                <a:latin typeface="+mn-ea"/>
              </a:rPr>
            </a:br>
            <a:endParaRPr lang="en-US" altLang="ko-KR" sz="8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Adapter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8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DLST</a:t>
            </a:r>
          </a:p>
        </p:txBody>
      </p:sp>
    </p:spTree>
    <p:extLst>
      <p:ext uri="{BB962C8B-B14F-4D97-AF65-F5344CB8AC3E}">
        <p14:creationId xmlns:p14="http://schemas.microsoft.com/office/powerpoint/2010/main" val="455990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UI,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F9745-0051-243B-FE81-FC6FE19F4823}"/>
              </a:ext>
            </a:extLst>
          </p:cNvPr>
          <p:cNvSpPr txBox="1"/>
          <p:nvPr/>
        </p:nvSpPr>
        <p:spPr>
          <a:xfrm>
            <a:off x="366134" y="1135093"/>
            <a:ext cx="115388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Game Package Manager for Unity</a:t>
            </a:r>
            <a:endParaRPr lang="en-US" altLang="ko-KR" sz="2000" b="1" dirty="0">
              <a:latin typeface="+mn-ea"/>
            </a:endParaRPr>
          </a:p>
          <a:p>
            <a:pPr lvl="1"/>
            <a:endParaRPr lang="en-US" altLang="ko-KR" sz="20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UI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altLang="ko-KR" sz="2000" b="1" dirty="0">
                <a:latin typeface="+mn-ea"/>
              </a:rPr>
              <a:t>Multi Layout</a:t>
            </a:r>
          </a:p>
          <a:p>
            <a:pPr marL="1371600" lvl="2" indent="-457200">
              <a:buFont typeface="+mj-lt"/>
              <a:buAutoNum type="arabicPeriod"/>
            </a:pPr>
            <a:endParaRPr lang="en-US" altLang="ko-KR" sz="2000" b="1" dirty="0">
              <a:latin typeface="+mn-ea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altLang="ko-KR" sz="2000" b="1" dirty="0">
                <a:latin typeface="+mn-ea"/>
              </a:rPr>
              <a:t>Infinite Scroll</a:t>
            </a:r>
          </a:p>
          <a:p>
            <a:pPr marL="1371600" lvl="2" indent="-457200">
              <a:buFont typeface="+mj-lt"/>
              <a:buAutoNum type="arabicPeriod"/>
            </a:pPr>
            <a:endParaRPr lang="en-US" altLang="ko-KR" sz="2000" b="1" dirty="0">
              <a:latin typeface="+mn-ea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altLang="ko-KR" sz="2000" b="1" dirty="0" err="1">
                <a:latin typeface="+mn-ea"/>
              </a:rPr>
              <a:t>DraggableRect</a:t>
            </a:r>
            <a:endParaRPr lang="en-US" altLang="ko-KR" sz="2000" b="1" dirty="0">
              <a:latin typeface="+mn-ea"/>
            </a:endParaRPr>
          </a:p>
          <a:p>
            <a:pPr marL="1371600" lvl="2" indent="-457200">
              <a:buFont typeface="+mj-lt"/>
              <a:buAutoNum type="arabicPeriod"/>
            </a:pPr>
            <a:endParaRPr lang="en-US" altLang="ko-KR" sz="2000" b="1" dirty="0">
              <a:latin typeface="+mn-ea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altLang="ko-KR" sz="2000" b="1" dirty="0" err="1">
                <a:latin typeface="+mn-ea"/>
              </a:rPr>
              <a:t>ContentSizeSetter</a:t>
            </a:r>
            <a:endParaRPr lang="en-US" altLang="ko-KR" sz="2000" b="1" dirty="0">
              <a:latin typeface="+mn-ea"/>
            </a:endParaRPr>
          </a:p>
          <a:p>
            <a:pPr marL="1371600" lvl="2" indent="-457200">
              <a:buFont typeface="+mj-lt"/>
              <a:buAutoNum type="arabicPeriod"/>
            </a:pPr>
            <a:endParaRPr lang="en-US" altLang="ko-KR" sz="2000" b="1" dirty="0">
              <a:latin typeface="+mn-ea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altLang="ko-KR" sz="2000" b="1" dirty="0" err="1">
                <a:latin typeface="+mn-ea"/>
              </a:rPr>
              <a:t>WrapLayoutGroup</a:t>
            </a: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5804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UI,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026" name="Picture 2" descr="multilayout_editor">
            <a:extLst>
              <a:ext uri="{FF2B5EF4-FFF2-40B4-BE49-F238E27FC236}">
                <a16:creationId xmlns:a16="http://schemas.microsoft.com/office/drawing/2014/main" id="{FE4E6635-4CE0-B78D-B93F-5121E4ED4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8" y="977417"/>
            <a:ext cx="10731083" cy="56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653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UI,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2050" name="Picture 2" descr="multilayout_runtime">
            <a:extLst>
              <a:ext uri="{FF2B5EF4-FFF2-40B4-BE49-F238E27FC236}">
                <a16:creationId xmlns:a16="http://schemas.microsoft.com/office/drawing/2014/main" id="{89923FBE-AE43-417E-FF77-CA2D6C1B7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59" y="989306"/>
            <a:ext cx="10307282" cy="561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524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UI,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098" name="Picture 2" descr="infinitescroll_sample">
            <a:extLst>
              <a:ext uri="{FF2B5EF4-FFF2-40B4-BE49-F238E27FC236}">
                <a16:creationId xmlns:a16="http://schemas.microsoft.com/office/drawing/2014/main" id="{2AC4082F-E6F7-5583-5FBE-9A41E2A2E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0963"/>
            <a:ext cx="12192000" cy="415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671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UI,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3074" name="Picture 2" descr="dynamic_sample">
            <a:extLst>
              <a:ext uri="{FF2B5EF4-FFF2-40B4-BE49-F238E27FC236}">
                <a16:creationId xmlns:a16="http://schemas.microsoft.com/office/drawing/2014/main" id="{409A6185-E603-F79D-6C5A-12C126F6B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969114"/>
            <a:ext cx="8229600" cy="558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768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UI,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D51F19B-6179-B358-C6EC-950BC90B9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463" y="971760"/>
            <a:ext cx="9450199" cy="557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358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455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UI,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DAB69B4-4DC5-5E6D-26C0-38199CE24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553" y="994996"/>
            <a:ext cx="9506894" cy="56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405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UI,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FCB5ACF-2841-3B9F-33B2-A0A31894F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05" y="1004254"/>
            <a:ext cx="10116316" cy="560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189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좀비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2395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좀비 생성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4676AB-09B1-CDCF-C776-1D99982C2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0" y="1240356"/>
            <a:ext cx="6039693" cy="35533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A20F74-ED70-4909-8F40-EFF82AFFC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40356"/>
            <a:ext cx="5915851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56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좀비 생성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33DB8-5573-C402-DFA9-382EC513D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68" y="1173279"/>
            <a:ext cx="3010320" cy="18385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6098B1-73FF-E1E0-B98F-266047B93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5" t="13194"/>
          <a:stretch/>
        </p:blipFill>
        <p:spPr>
          <a:xfrm>
            <a:off x="70338" y="2994410"/>
            <a:ext cx="3284740" cy="12734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926C5A3-D41C-68B0-E33F-0E65874C4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907" y="1173279"/>
            <a:ext cx="3248478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04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좀비 생성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257BCF-1DE2-6E64-9A57-46EB7E0E0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310626"/>
            <a:ext cx="4620270" cy="800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4660F7-7146-02DB-428B-566100E97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2192858"/>
            <a:ext cx="5668166" cy="31341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9EDA12-FDD2-5A51-E04A-4AF9462C6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563" y="1310626"/>
            <a:ext cx="5934903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94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좀비 생성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D92EB-7796-4C02-7E60-5B567A78D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195793"/>
            <a:ext cx="5925377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24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좀비 생성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88E784-FF7D-5C59-B1F0-5C3E737C5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39" y="1235461"/>
            <a:ext cx="5811061" cy="50489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321507-8737-C112-F076-10AB4A97E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991" y="5458247"/>
            <a:ext cx="5973009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46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좀비 생성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C4B8D9-C789-02A5-200C-64A171BCD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12950"/>
            <a:ext cx="5830114" cy="18195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71F43B-FBCB-66AF-EB57-F1483F03E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95" y="992662"/>
            <a:ext cx="4901129" cy="55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56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좀비 생성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F58FF3-C536-768E-F9AC-49B8F9615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45" y="1857155"/>
            <a:ext cx="5553850" cy="31436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C0F7F4-93B3-9471-5723-87BE7336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14" y="1814286"/>
            <a:ext cx="5658640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89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DD423-3F97-4D53-BB9B-68DE1DE2AD96}"/>
              </a:ext>
            </a:extLst>
          </p:cNvPr>
          <p:cNvSpPr txBox="1"/>
          <p:nvPr/>
        </p:nvSpPr>
        <p:spPr>
          <a:xfrm>
            <a:off x="403412" y="1452282"/>
            <a:ext cx="11788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등교 전 코로나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증상 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발열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두통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인후통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기침 등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 행동요령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https://www.ck.ac.kr/archives/175303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학교 등교 안내 사항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https://cafe.naver.com/chungkanggame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귀가조치 및 등교 후 발열증상시 스쿨 행정실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(031-639-4502)</a:t>
            </a:r>
            <a:r>
              <a:rPr lang="ko-KR" altLang="en-US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꼭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연락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566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아이템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0906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아이템 생성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E41466-8336-A3C4-659B-F0B81E88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53924"/>
            <a:ext cx="4782217" cy="11145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F89023-BF99-3B71-2868-303375DF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2368505"/>
            <a:ext cx="5096586" cy="28864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EB298E-ED95-3C19-F00D-7E31F378E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097" y="1096740"/>
            <a:ext cx="5915851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85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프로세싱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918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프로세싱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A914CB-9C8C-8941-35CD-9B1FE0B55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14" y="1939965"/>
            <a:ext cx="10662297" cy="363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07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프로세싱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16C556-B682-588C-9171-507768009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65" y="1327983"/>
            <a:ext cx="3772426" cy="1066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0146A4-87A7-FF44-1873-1F3C54B70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03" y="2555384"/>
            <a:ext cx="5620534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73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프로세싱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C8BDE-B2DC-2A72-7FB8-C7C349AAFE11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포워드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랜더링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vs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디퍼드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랜더링</a:t>
            </a:r>
            <a:endParaRPr lang="en-US" altLang="ko-KR" sz="20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F40F0B-69FC-85D9-8553-525CE3D4B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" y="2371411"/>
            <a:ext cx="5490650" cy="30881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688642-F328-012A-DBA6-F27BAAA82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90" y="2354881"/>
            <a:ext cx="5490650" cy="31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63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프로세싱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C8BDE-B2DC-2A72-7FB8-C7C349AAFE11}"/>
              </a:ext>
            </a:extLst>
          </p:cNvPr>
          <p:cNvSpPr txBox="1"/>
          <p:nvPr/>
        </p:nvSpPr>
        <p:spPr>
          <a:xfrm>
            <a:off x="366134" y="1135093"/>
            <a:ext cx="1153885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포워드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랜더링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각각의 오브젝트를 그릴 때마다 해당 오브젝트에 영향을 주는 모든 </a:t>
            </a:r>
            <a:r>
              <a:rPr lang="ko-KR" altLang="en-US" sz="2000" b="1" dirty="0" err="1">
                <a:latin typeface="+mn-ea"/>
              </a:rPr>
              <a:t>라이팅도</a:t>
            </a:r>
            <a:r>
              <a:rPr lang="ko-KR" altLang="en-US" sz="2000" b="1" dirty="0">
                <a:latin typeface="+mn-ea"/>
              </a:rPr>
              <a:t> 함께 계산하는 방식</a:t>
            </a:r>
            <a:endParaRPr lang="en-US" altLang="ko-KR" sz="20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메모리 사용량이 적고 </a:t>
            </a:r>
            <a:r>
              <a:rPr lang="ko-KR" altLang="en-US" sz="2000" b="1" dirty="0" err="1">
                <a:latin typeface="+mn-ea"/>
              </a:rPr>
              <a:t>저사양에서도</a:t>
            </a:r>
            <a:r>
              <a:rPr lang="ko-KR" altLang="en-US" sz="2000" b="1" dirty="0">
                <a:latin typeface="+mn-ea"/>
              </a:rPr>
              <a:t> 비교적 잘 동작</a:t>
            </a:r>
            <a:endParaRPr lang="en-US" altLang="ko-KR" sz="20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연산 속도가 느리며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오브젝트 광원이 움직이거나 수가 많아질수록 </a:t>
            </a:r>
            <a:r>
              <a:rPr lang="ko-KR" altLang="en-US" sz="2000" b="1" dirty="0" err="1">
                <a:latin typeface="+mn-ea"/>
              </a:rPr>
              <a:t>연산량</a:t>
            </a:r>
            <a:r>
              <a:rPr lang="ko-KR" altLang="en-US" sz="2000" b="1" dirty="0">
                <a:latin typeface="+mn-ea"/>
              </a:rPr>
              <a:t> 급증</a:t>
            </a:r>
            <a:endParaRPr lang="en-US" altLang="ko-KR" sz="20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유니티에서는 하나의 </a:t>
            </a:r>
            <a:r>
              <a:rPr lang="ko-KR" altLang="en-US" sz="2000" b="1" dirty="0" err="1">
                <a:latin typeface="+mn-ea"/>
              </a:rPr>
              <a:t>게임오브젝트에</a:t>
            </a:r>
            <a:r>
              <a:rPr lang="ko-KR" altLang="en-US" sz="2000" b="1" dirty="0">
                <a:latin typeface="+mn-ea"/>
              </a:rPr>
              <a:t> 대해 최대 </a:t>
            </a:r>
            <a:r>
              <a:rPr lang="en-US" altLang="ko-KR" sz="2000" b="1" dirty="0">
                <a:latin typeface="+mn-ea"/>
              </a:rPr>
              <a:t>4</a:t>
            </a:r>
            <a:r>
              <a:rPr lang="ko-KR" altLang="en-US" sz="2000" b="1" dirty="0">
                <a:latin typeface="+mn-ea"/>
              </a:rPr>
              <a:t>개의 광원만 개별 연산 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나머지는 광원과 </a:t>
            </a:r>
            <a:r>
              <a:rPr lang="ko-KR" altLang="en-US" sz="2000" b="1" dirty="0" err="1">
                <a:latin typeface="+mn-ea"/>
              </a:rPr>
              <a:t>라이팅</a:t>
            </a:r>
            <a:r>
              <a:rPr lang="ko-KR" altLang="en-US" sz="2000" b="1" dirty="0">
                <a:latin typeface="+mn-ea"/>
              </a:rPr>
              <a:t> 효과는 한 번에 연산</a:t>
            </a:r>
            <a:r>
              <a:rPr lang="en-US" altLang="ko-KR" sz="2000" b="1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6778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프로세싱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C8BDE-B2DC-2A72-7FB8-C7C349AAFE11}"/>
              </a:ext>
            </a:extLst>
          </p:cNvPr>
          <p:cNvSpPr txBox="1"/>
          <p:nvPr/>
        </p:nvSpPr>
        <p:spPr>
          <a:xfrm>
            <a:off x="366134" y="1135093"/>
            <a:ext cx="1153885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디퍼드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랜더링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디퍼드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세이딩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+mn-ea"/>
              </a:rPr>
              <a:t>라이팅</a:t>
            </a:r>
            <a:r>
              <a:rPr lang="ko-KR" altLang="en-US" sz="2000" b="1" dirty="0">
                <a:latin typeface="+mn-ea"/>
              </a:rPr>
              <a:t> 연산을 미뤄서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en-US" altLang="ko-KR" sz="2000" b="1" dirty="0" err="1">
                <a:latin typeface="+mn-ea"/>
              </a:rPr>
              <a:t>deffered</a:t>
            </a:r>
            <a:r>
              <a:rPr lang="en-US" altLang="ko-KR" sz="2000" b="1" dirty="0">
                <a:latin typeface="+mn-ea"/>
              </a:rPr>
              <a:t>)</a:t>
            </a:r>
            <a:r>
              <a:rPr lang="ko-KR" altLang="en-US" sz="2000" b="1" dirty="0">
                <a:latin typeface="+mn-ea"/>
              </a:rPr>
              <a:t> 실행</a:t>
            </a:r>
            <a:endParaRPr lang="en-US" altLang="ko-KR" sz="20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첫 번째 </a:t>
            </a:r>
            <a:r>
              <a:rPr lang="ko-KR" altLang="en-US" sz="2000" b="1" dirty="0" err="1">
                <a:latin typeface="+mn-ea"/>
              </a:rPr>
              <a:t>랜더링</a:t>
            </a:r>
            <a:r>
              <a:rPr lang="ko-KR" altLang="en-US" sz="2000" b="1" dirty="0">
                <a:latin typeface="+mn-ea"/>
              </a:rPr>
              <a:t> 패스에서는 오브젝트 메시를 그리되 </a:t>
            </a:r>
            <a:r>
              <a:rPr lang="ko-KR" altLang="en-US" sz="2000" b="1" dirty="0" err="1">
                <a:latin typeface="+mn-ea"/>
              </a:rPr>
              <a:t>라이팅을</a:t>
            </a:r>
            <a:r>
              <a:rPr lang="ko-KR" altLang="en-US" sz="2000" b="1" dirty="0">
                <a:latin typeface="+mn-ea"/>
              </a:rPr>
              <a:t> 계산하거나 색을 채우지 않음</a:t>
            </a:r>
            <a:br>
              <a:rPr lang="en-US" altLang="ko-KR" sz="2000" b="1" dirty="0">
                <a:latin typeface="+mn-ea"/>
              </a:rPr>
            </a:br>
            <a:r>
              <a:rPr lang="ko-KR" altLang="en-US" sz="2000" b="1" dirty="0">
                <a:latin typeface="+mn-ea"/>
              </a:rPr>
              <a:t>대신 오브젝트의 여러 정보를 종류별로 버퍼에 저장</a:t>
            </a:r>
            <a:endParaRPr lang="en-US" altLang="ko-KR" sz="20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두 번째 </a:t>
            </a:r>
            <a:r>
              <a:rPr lang="ko-KR" altLang="en-US" sz="2000" b="1" dirty="0" err="1">
                <a:latin typeface="+mn-ea"/>
              </a:rPr>
              <a:t>랜더링</a:t>
            </a:r>
            <a:r>
              <a:rPr lang="ko-KR" altLang="en-US" sz="2000" b="1" dirty="0">
                <a:latin typeface="+mn-ea"/>
              </a:rPr>
              <a:t> 패스에서 첫 번째 패스의 정보를 활용해 </a:t>
            </a:r>
            <a:r>
              <a:rPr lang="ko-KR" altLang="en-US" sz="2000" b="1" dirty="0" err="1">
                <a:latin typeface="+mn-ea"/>
              </a:rPr>
              <a:t>라이팅을</a:t>
            </a:r>
            <a:r>
              <a:rPr lang="ko-KR" altLang="en-US" sz="2000" b="1" dirty="0">
                <a:latin typeface="+mn-ea"/>
              </a:rPr>
              <a:t> 계산하고 최종 컬러를 결정</a:t>
            </a:r>
            <a:endParaRPr lang="en-US" altLang="ko-KR" sz="20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유니티에서는 개수 제한 없이 광원을 표현할 수 있음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단  </a:t>
            </a:r>
            <a:r>
              <a:rPr lang="en-US" altLang="ko-KR" sz="2000" b="1" dirty="0">
                <a:latin typeface="+mn-ea"/>
              </a:rPr>
              <a:t>MSAA </a:t>
            </a:r>
            <a:r>
              <a:rPr lang="ko-KR" altLang="en-US" sz="2000" b="1" dirty="0">
                <a:latin typeface="+mn-ea"/>
              </a:rPr>
              <a:t>같은 일부 </a:t>
            </a:r>
            <a:r>
              <a:rPr lang="ko-KR" altLang="en-US" sz="2000" b="1" dirty="0" err="1">
                <a:latin typeface="+mn-ea"/>
              </a:rPr>
              <a:t>안티앨리어싱</a:t>
            </a:r>
            <a:r>
              <a:rPr lang="ko-KR" altLang="en-US" sz="2000" b="1" dirty="0">
                <a:latin typeface="+mn-ea"/>
              </a:rPr>
              <a:t> 설정을 제대로 지원하지 않음</a:t>
            </a:r>
            <a:r>
              <a:rPr lang="en-US" altLang="ko-KR" sz="2000" b="1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8398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프로세싱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C8BDE-B2DC-2A72-7FB8-C7C349AAFE11}"/>
              </a:ext>
            </a:extLst>
          </p:cNvPr>
          <p:cNvSpPr txBox="1"/>
          <p:nvPr/>
        </p:nvSpPr>
        <p:spPr>
          <a:xfrm>
            <a:off x="366134" y="1135093"/>
            <a:ext cx="1153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Anti-aliasing</a:t>
            </a:r>
          </a:p>
          <a:p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C30B5BAD-45C1-24EB-2F27-7E0D71B11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649" y="2415031"/>
            <a:ext cx="5731510" cy="26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85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프로세싱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C8BDE-B2DC-2A72-7FB8-C7C349AAFE11}"/>
              </a:ext>
            </a:extLst>
          </p:cNvPr>
          <p:cNvSpPr txBox="1"/>
          <p:nvPr/>
        </p:nvSpPr>
        <p:spPr>
          <a:xfrm>
            <a:off x="366134" y="1135093"/>
            <a:ext cx="1153885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Anti-aliasing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ko-KR" sz="2000" dirty="0">
                <a:effectLst/>
                <a:latin typeface="+mn-ea"/>
                <a:cs typeface="Times New Roman" panose="02020603050405020304" pitchFamily="18" charset="0"/>
              </a:rPr>
              <a:t>안티 </a:t>
            </a:r>
            <a:r>
              <a:rPr lang="ko-KR" altLang="ko-KR" sz="2000" dirty="0" err="1">
                <a:effectLst/>
                <a:latin typeface="+mn-ea"/>
                <a:cs typeface="Times New Roman" panose="02020603050405020304" pitchFamily="18" charset="0"/>
              </a:rPr>
              <a:t>에일리어싱</a:t>
            </a:r>
            <a:r>
              <a:rPr lang="ko-KR" altLang="ko-KR" sz="2000" dirty="0">
                <a:effectLst/>
                <a:latin typeface="+mn-ea"/>
                <a:cs typeface="Times New Roman" panose="02020603050405020304" pitchFamily="18" charset="0"/>
              </a:rPr>
              <a:t> 방법은 크게 </a:t>
            </a: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2</a:t>
            </a:r>
            <a:r>
              <a:rPr lang="ko-KR" altLang="ko-KR" sz="2000" dirty="0">
                <a:effectLst/>
                <a:latin typeface="+mn-ea"/>
                <a:cs typeface="Times New Roman" panose="02020603050405020304" pitchFamily="18" charset="0"/>
              </a:rPr>
              <a:t>가지로 나뉘는데</a:t>
            </a: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</a:p>
          <a:p>
            <a:pPr lvl="1"/>
            <a:endParaRPr lang="en-US" altLang="ko-KR" sz="20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/>
            <a:r>
              <a:rPr lang="ko-KR" altLang="ko-KR" sz="2000" dirty="0">
                <a:effectLst/>
                <a:latin typeface="+mn-ea"/>
                <a:cs typeface="Times New Roman" panose="02020603050405020304" pitchFamily="18" charset="0"/>
              </a:rPr>
              <a:t>첫번째는 샘플 </a:t>
            </a:r>
            <a:r>
              <a:rPr lang="ko-KR" altLang="ko-KR" sz="2000" dirty="0" err="1">
                <a:effectLst/>
                <a:latin typeface="+mn-ea"/>
                <a:cs typeface="Times New Roman" panose="02020603050405020304" pitchFamily="18" charset="0"/>
              </a:rPr>
              <a:t>레이트를</a:t>
            </a:r>
            <a:r>
              <a:rPr lang="ko-KR" altLang="ko-KR" sz="2000" dirty="0">
                <a:effectLst/>
                <a:latin typeface="+mn-ea"/>
                <a:cs typeface="Times New Roman" panose="02020603050405020304" pitchFamily="18" charset="0"/>
              </a:rPr>
              <a:t> 높이는 것으로 </a:t>
            </a: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MSAA(Multi-Sampling Anti-Aliasing)</a:t>
            </a:r>
            <a:r>
              <a:rPr lang="ko-KR" altLang="ko-KR" sz="2000" dirty="0">
                <a:effectLst/>
                <a:latin typeface="+mn-ea"/>
                <a:cs typeface="Times New Roman" panose="02020603050405020304" pitchFamily="18" charset="0"/>
              </a:rPr>
              <a:t>이나 </a:t>
            </a: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SSAA(Super-Sampling Anti-Aliasing)</a:t>
            </a:r>
            <a:r>
              <a:rPr lang="ko-KR" altLang="ko-KR" sz="2000" dirty="0">
                <a:effectLst/>
                <a:latin typeface="+mn-ea"/>
                <a:cs typeface="Times New Roman" panose="02020603050405020304" pitchFamily="18" charset="0"/>
              </a:rPr>
              <a:t>이 대표적이다</a:t>
            </a: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</a:p>
          <a:p>
            <a:pPr lvl="1"/>
            <a:endParaRPr lang="en-US" altLang="ko-KR" sz="20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/>
            <a:r>
              <a:rPr lang="ko-KR" altLang="ko-KR" sz="2000" dirty="0">
                <a:effectLst/>
                <a:latin typeface="+mn-ea"/>
                <a:cs typeface="Times New Roman" panose="02020603050405020304" pitchFamily="18" charset="0"/>
              </a:rPr>
              <a:t>두 번째로는 가장자리를 희미하게 만들어 거슬리지 않게 </a:t>
            </a:r>
            <a:r>
              <a:rPr lang="ko-KR" altLang="ko-KR" sz="2000" dirty="0" err="1">
                <a:effectLst/>
                <a:latin typeface="+mn-ea"/>
                <a:cs typeface="Times New Roman" panose="02020603050405020304" pitchFamily="18" charset="0"/>
              </a:rPr>
              <a:t>후처리하는</a:t>
            </a:r>
            <a:r>
              <a:rPr lang="ko-KR" altLang="ko-KR" sz="2000" dirty="0">
                <a:effectLst/>
                <a:latin typeface="+mn-ea"/>
                <a:cs typeface="Times New Roman" panose="02020603050405020304" pitchFamily="18" charset="0"/>
              </a:rPr>
              <a:t> 방식으로 엔비디아의 </a:t>
            </a: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FXAA(Fast Approximate Anti-Aliasing), MFAA(Multi-Frame Anti-Aliasing)</a:t>
            </a:r>
            <a:r>
              <a:rPr lang="ko-KR" altLang="ko-KR" sz="2000" dirty="0">
                <a:effectLst/>
                <a:latin typeface="+mn-ea"/>
                <a:cs typeface="Times New Roman" panose="02020603050405020304" pitchFamily="18" charset="0"/>
              </a:rPr>
              <a:t>와 </a:t>
            </a: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AMD</a:t>
            </a:r>
            <a:r>
              <a:rPr lang="ko-KR" altLang="ko-KR" sz="2000" dirty="0">
                <a:effectLst/>
                <a:latin typeface="+mn-ea"/>
                <a:cs typeface="Times New Roman" panose="02020603050405020304" pitchFamily="18" charset="0"/>
              </a:rPr>
              <a:t>의 </a:t>
            </a: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MLAA(</a:t>
            </a:r>
            <a:r>
              <a:rPr lang="en-US" altLang="ko-KR" sz="2000" dirty="0" err="1">
                <a:effectLst/>
                <a:latin typeface="+mn-ea"/>
                <a:cs typeface="Times New Roman" panose="02020603050405020304" pitchFamily="18" charset="0"/>
              </a:rPr>
              <a:t>Morphologocal</a:t>
            </a: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 Anti-Aliasing)</a:t>
            </a:r>
            <a:r>
              <a:rPr lang="ko-KR" altLang="ko-KR" sz="2000" dirty="0">
                <a:effectLst/>
                <a:latin typeface="+mn-ea"/>
                <a:cs typeface="Times New Roman" panose="02020603050405020304" pitchFamily="18" charset="0"/>
              </a:rPr>
              <a:t>등이 있다</a:t>
            </a: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sz="2000" dirty="0">
                <a:effectLst/>
                <a:latin typeface="+mn-ea"/>
                <a:cs typeface="Times New Roman" panose="02020603050405020304" pitchFamily="18" charset="0"/>
              </a:rPr>
              <a:t>후처리 안티 에일리어싱은 </a:t>
            </a:r>
            <a:r>
              <a:rPr lang="ko-KR" altLang="ko-KR" sz="2000" dirty="0" err="1">
                <a:effectLst/>
                <a:latin typeface="+mn-ea"/>
                <a:cs typeface="Times New Roman" panose="02020603050405020304" pitchFamily="18" charset="0"/>
              </a:rPr>
              <a:t>블러</a:t>
            </a:r>
            <a:r>
              <a:rPr lang="ko-KR" altLang="ko-KR" sz="2000" dirty="0">
                <a:effectLst/>
                <a:latin typeface="+mn-ea"/>
                <a:cs typeface="Times New Roman" panose="02020603050405020304" pitchFamily="18" charset="0"/>
              </a:rPr>
              <a:t> 필터를 사용해 컴퓨터 부담을 줄이면서도 비슷한 결과물을 나타낸다</a:t>
            </a: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7538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DD423-3F97-4D53-BB9B-68DE1DE2AD96}"/>
              </a:ext>
            </a:extLst>
          </p:cNvPr>
          <p:cNvSpPr txBox="1"/>
          <p:nvPr/>
        </p:nvSpPr>
        <p:spPr>
          <a:xfrm>
            <a:off x="403412" y="1413063"/>
            <a:ext cx="1178858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b="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코로나</a:t>
            </a:r>
            <a:r>
              <a:rPr lang="en-US" altLang="ko-KR" sz="3200" b="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3200" b="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관련 행동수칙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https://www.ck.ac.kr/archives/169396</a:t>
            </a:r>
            <a:endParaRPr lang="en-US" altLang="ko-KR" sz="2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3200" i="0" u="none" strike="noStrike" dirty="0">
                <a:effectLst/>
                <a:latin typeface="+mn-ea"/>
              </a:rPr>
              <a:t>2022</a:t>
            </a:r>
            <a:r>
              <a:rPr lang="ko-KR" altLang="en-US" sz="3200" i="0" u="none" strike="noStrike" dirty="0">
                <a:effectLst/>
                <a:latin typeface="+mn-ea"/>
              </a:rPr>
              <a:t>학년도 </a:t>
            </a:r>
            <a:r>
              <a:rPr lang="en-US" altLang="ko-KR" sz="3200" i="0" u="none" strike="noStrike" dirty="0">
                <a:effectLst/>
                <a:latin typeface="+mn-ea"/>
              </a:rPr>
              <a:t>1</a:t>
            </a:r>
            <a:r>
              <a:rPr lang="ko-KR" altLang="en-US" sz="3200" i="0" u="none" strike="noStrike" dirty="0">
                <a:effectLst/>
                <a:latin typeface="+mn-ea"/>
              </a:rPr>
              <a:t>학기 코로나</a:t>
            </a:r>
            <a:r>
              <a:rPr lang="en-US" altLang="ko-KR" sz="3200" i="0" u="none" strike="noStrike" dirty="0">
                <a:effectLst/>
                <a:latin typeface="+mn-ea"/>
              </a:rPr>
              <a:t>19 </a:t>
            </a:r>
            <a:r>
              <a:rPr lang="ko-KR" altLang="en-US" sz="3200" i="0" u="none" strike="noStrike" dirty="0">
                <a:effectLst/>
                <a:latin typeface="+mn-ea"/>
              </a:rPr>
              <a:t>감염예방 관리 계획 및 대학 자체 감염예방 관리 지침 </a:t>
            </a:r>
            <a:r>
              <a:rPr lang="en-US" altLang="ko-KR" sz="3200" i="0" u="none" strike="noStrike" dirty="0">
                <a:effectLst/>
                <a:latin typeface="+mn-ea"/>
              </a:rPr>
              <a:t>4</a:t>
            </a:r>
            <a:r>
              <a:rPr lang="ko-KR" altLang="en-US" sz="3200" i="0" u="none" strike="noStrike" dirty="0">
                <a:effectLst/>
                <a:latin typeface="+mn-ea"/>
              </a:rPr>
              <a:t>판 안내</a:t>
            </a:r>
            <a:endParaRPr lang="en-US" altLang="ko-KR" sz="3200" i="0" u="none" strike="noStrike" dirty="0">
              <a:effectLst/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800" b="1" dirty="0">
              <a:ea typeface="나눔고딕" panose="020D0604000000000000" pitchFamily="50" charset="-127"/>
            </a:endParaRPr>
          </a:p>
          <a:p>
            <a:pPr lvl="1"/>
            <a:r>
              <a:rPr lang="en-US" altLang="ko-KR" sz="2400" dirty="0">
                <a:ea typeface="나눔고딕" panose="020D0604000000000000" pitchFamily="50" charset="-127"/>
                <a:hlinkClick r:id="rId4"/>
              </a:rPr>
              <a:t>https://www.ck.ac.kr/archives/181956</a:t>
            </a:r>
            <a:endParaRPr lang="en-US" altLang="ko-KR" sz="2400" dirty="0">
              <a:ea typeface="나눔고딕" panose="020D0604000000000000" pitchFamily="50" charset="-127"/>
            </a:endParaRPr>
          </a:p>
          <a:p>
            <a:pPr lvl="1"/>
            <a:endParaRPr lang="en-US" altLang="ko-KR" sz="2400" dirty="0"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+mn-ea"/>
              </a:rPr>
              <a:t>등교</a:t>
            </a:r>
            <a:r>
              <a:rPr lang="en-US" altLang="ko-KR" sz="3200" dirty="0">
                <a:latin typeface="+mn-ea"/>
              </a:rPr>
              <a:t>(</a:t>
            </a:r>
            <a:r>
              <a:rPr lang="ko-KR" altLang="en-US" sz="3200" dirty="0">
                <a:latin typeface="+mn-ea"/>
              </a:rPr>
              <a:t>출근</a:t>
            </a:r>
            <a:r>
              <a:rPr lang="en-US" altLang="ko-KR" sz="3200" dirty="0">
                <a:latin typeface="+mn-ea"/>
              </a:rPr>
              <a:t>) </a:t>
            </a:r>
            <a:r>
              <a:rPr lang="ko-KR" altLang="en-US" sz="3200" dirty="0">
                <a:latin typeface="+mn-ea"/>
              </a:rPr>
              <a:t>중지 기준 및 행동요령 변경 안내</a:t>
            </a:r>
            <a:r>
              <a:rPr lang="en-US" altLang="ko-KR" sz="2400" dirty="0"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ea typeface="나눔고딕" panose="020D0604000000000000" pitchFamily="50" charset="-127"/>
                <a:hlinkClick r:id="rId5"/>
              </a:rPr>
              <a:t>https://www.ck.ac.kr/archives/182863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930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프로세싱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C8BDE-B2DC-2A72-7FB8-C7C349AAFE11}"/>
              </a:ext>
            </a:extLst>
          </p:cNvPr>
          <p:cNvSpPr txBox="1"/>
          <p:nvPr/>
        </p:nvSpPr>
        <p:spPr>
          <a:xfrm>
            <a:off x="366134" y="1135093"/>
            <a:ext cx="1153885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Anti-aliasing - SSAA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전체를 확대하여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그림의 출력은 이 확대된 가상 화면에서 이루어지며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원래 출력 대상에 출력을 할 때 각 샘플에 대해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보간된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값을 구해 적용 하며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그렇기 때문에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연산량은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순수하게 샘플링 배수에 따라 제곱으로 늘어난다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lvl="1"/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화면을 두배 확대해서 구현한다면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연산량은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배로 증가한다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가령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1920X1080 FHD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x4 SSAA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적용한다면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3840X2160 4K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해상도에 해당하는 수준의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연산량을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가지게 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lvl="1"/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연산량에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걸맞게 가장 확실한 효과를 보여주며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높은 배수에서는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비등방성필터링과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같은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텍스쳐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필터링 효과가지 겸한다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 간혹 수직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수평선에서 확연하게 구별되어야 할 색이 섞이게 되어서 선명도가 저하되는 것이 눈에 띄는 경우가 존재한다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161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프로세싱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C8BDE-B2DC-2A72-7FB8-C7C349AAFE11}"/>
              </a:ext>
            </a:extLst>
          </p:cNvPr>
          <p:cNvSpPr txBox="1"/>
          <p:nvPr/>
        </p:nvSpPr>
        <p:spPr>
          <a:xfrm>
            <a:off x="366134" y="1135093"/>
            <a:ext cx="1153885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Anti-aliasing - MSAA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SSAA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지나치게 큰 성능과 메모리를 요구해서 만들어진 개량방식으로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폴리곤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외곽선이 지나가는 곳만 샘플링 효과를 주는 방식이다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lvl="1"/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폴리곤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외곽선이 지나가는가를 테스트하는 샘플을 먼저 추출하고 외곽선이 지나갈 경우 이 샘플의 위치에서 컬러 샘플을 추출하여 이들을 섞는다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/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만족할 만한 화면 품질과 성능으로 오랫동안 안티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에얼리어싱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기술의 표준으로 자리잡았지만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4K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해상도가 보급됨으로 인한 성능 제한 및 필요성의 감소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디퍼드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랜더링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비중이 늘어나면서 호환성을 맞추기 위한 개발 소요 문제들이 생겨나 후처리 기술들에게 많은 자리를 내주고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4516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프로세싱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C8BDE-B2DC-2A72-7FB8-C7C349AAFE11}"/>
              </a:ext>
            </a:extLst>
          </p:cNvPr>
          <p:cNvSpPr txBox="1"/>
          <p:nvPr/>
        </p:nvSpPr>
        <p:spPr>
          <a:xfrm>
            <a:off x="366134" y="1135093"/>
            <a:ext cx="1153885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Anti-aliasing – FXAA(Fast Approximate Anti-Aliasing)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FXAA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전통적인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MSAA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같은 종류의 고성능 근사값을 제공한다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일종의 픽셀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셰이더로서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MLAA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마찬가지로 목표 게임의 렌더링 파이프라인 이후에 이루어지는 후처리 단계이다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AMD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MLAA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같이 다이렉트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컴퓨트를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사용하는 것이 아니라 단순한 후처리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셰이더를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사용하고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어떤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GPU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계산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에도 의존하지 않도록 고안되었다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따라서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FXAA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특별히 그래픽카드를 선호하지 않으며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어떠한 그래픽엔진에도 매우 쉽고 빠르게 적용될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MSAA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비교하여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FXAA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목표는 더 빠르고 메모리 점유율이 더 낮으며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픽셀이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흐릿해지는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현상이 일어나지 않는다는 장점이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FXAA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화면의 밝기 값을 분석하여 이것이 급격히 바뀌는 곳을 기반으로 외곽선을 추출하고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외곽선에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90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 방향으로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효과를 넣는 방식으로 되어있다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따라서 이 외곽선의 길이가 충분히 확보되지 않을 경우 효과를 특정하기 힘들어지며 이는 복잡하게 변화하는 구조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특히 문자 등에서 심각하게 문제가 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전반적으로 고해상도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텍스쳐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 세밀한 표현이 일어나는 곳에서 심한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블러링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효과가 일어난다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/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범용적으로 사용되는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AA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기술중에서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가장 성능저하가 적으면서 준수한 품질을 보여주는 기술로 인정받고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다르게 말하면 실용적인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기술들 중에서 속도는 가장 빠르지만 품질은 가장 낮다고도 할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 lvl="1"/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237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프로세싱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C8BDE-B2DC-2A72-7FB8-C7C349AAFE11}"/>
              </a:ext>
            </a:extLst>
          </p:cNvPr>
          <p:cNvSpPr txBox="1"/>
          <p:nvPr/>
        </p:nvSpPr>
        <p:spPr>
          <a:xfrm>
            <a:off x="366134" y="1135093"/>
            <a:ext cx="1153885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Anti-aliasing – MLAA(Morphological Anti-Aliasing)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 완성된 이미지에 후처리 형식으로 외곽선의 형태를 파악하여 원래의 형태를 예측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거기에 적절한 중간색을 넣어 외곽선에 일어나는 계단을 완화시키는 방식이다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lvl="1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MLAA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별도의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프레임버퍼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용량은 잡아먹지 않지만 형태 분석을 위한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연산량이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엄청나게 된다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대신 이 연산은 셀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브로드밴드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엔진 특유의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SPE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사용할 수 있어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PS3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VRAM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범용 코어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[19]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모자라고 대신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SPE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남아도는 환경에 적합한 안티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에얼리어싱인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것이다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lvl="1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AMD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에서는 이 연산을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CPU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대신 자사의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GPU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가속하는 방식으로 드라이버에 추가하여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AMD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대표적인 안티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에얼리어싱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기법으로서 알려졌다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8E3A31-6974-BBFF-E443-72FD2BF96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169" y="4246585"/>
            <a:ext cx="3485661" cy="223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78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프로세싱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C8BDE-B2DC-2A72-7FB8-C7C349AAFE11}"/>
              </a:ext>
            </a:extLst>
          </p:cNvPr>
          <p:cNvSpPr txBox="1"/>
          <p:nvPr/>
        </p:nvSpPr>
        <p:spPr>
          <a:xfrm>
            <a:off x="366134" y="1135093"/>
            <a:ext cx="1153885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Anti-aliasing – SMAA(Subpixel Morphological </a:t>
            </a: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AntiAliasing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유로그래픽포럼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2011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크라이엔진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처음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SMAA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시연해보였다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/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MLAA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진보시킨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것으로 기본적으로는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MLAA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엄청난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연산량을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해결하기 위하여 형태 분석을 실시간으로 연산하지 않고 적당한 형태에 맞는 필터들을 미리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생성해놓고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형태에 맞게 덮어서 효과를 주는 방식으로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연산량문제를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크게 해결하였으며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문자에서의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문제해결및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급격히 형태가 변하는 모서리에 대한 대응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외곽선에서 일어나는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그라데이션을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위한 외곽선 판별알고리즘의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개선등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특정상황들에 맞춰 화질 향상을 위한 상황대응기능들을 추가하였다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/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 여기에 추가적으로 후처리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최대단점으로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지적되었던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서브픽셀문제를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해결하기 위하여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TAA, MSAA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결합하는 방식을 추가하였다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33FD95-3584-2251-769B-32A06BE10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469" y="4718376"/>
            <a:ext cx="5811061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2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프로세싱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C8BDE-B2DC-2A72-7FB8-C7C349AAFE11}"/>
              </a:ext>
            </a:extLst>
          </p:cNvPr>
          <p:cNvSpPr txBox="1"/>
          <p:nvPr/>
        </p:nvSpPr>
        <p:spPr>
          <a:xfrm>
            <a:off x="366134" y="1135093"/>
            <a:ext cx="1153885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Anti-aliasing – TAA(Temporal Anti-Aliasing)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NVIDIA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지포스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600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시리즈에서 새로 적용될 수 있도록 추가된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/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영화와 같은 화면을 만드는 것을 목표로 하였다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/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기본적으로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MSAA+TAA+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블러링필터로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이루어진다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.[17]</a:t>
            </a:r>
          </a:p>
          <a:p>
            <a:pPr lvl="1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TXAA 2x = MSAA 2x + TAA 2x +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블러링필터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TXAA 4x = MSAA 4x + TAA 2x +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블러링필터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블러링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필터는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CFAA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사용되는방법과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유사한것으로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추정되며 자신들의 그래픽카드에 전문적으로 적용되도록 만드는 과정에서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MSAA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파트에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HDR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 후처리 문제를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해결할수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있도록 만들었다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고스트 문제는 화면 물체의 움직임 벡터를 계산하여 이를 적용하여 적절한 위치에 단일상이 맺히도록 하여 해결하였다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/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서브 픽셀에 강력한 대응이 가능하고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액션 영화와 같이 움직임과정에 부드러움을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느낄수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있다고 주장하였으나 실제 결과물에 있어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FXAA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능가하는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블러링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효과 때문에 많은 지탄을 받았다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심한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블러링을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제거 하기 위해서는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블러링필터의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크기와 효과를 줄이면 되지만 이 경우 사실상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MSAA+TAA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되어버려서 품질적으로 경쟁기술에 비하여 메리트가 없어진다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.[18] 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효과를 위하여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블러링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필터를 키우면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블러링이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심해지고 심한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블러링을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줄이기 위해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블러링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필터를 줄이면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효과가 줄어드는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CFAA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AMD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한 삽질을 그대로 재현한 기술이라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할수있다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4636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프로세싱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B12485-7997-4E3D-48ED-D14B2C682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6" y="1040172"/>
            <a:ext cx="5944430" cy="54395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4326FE-EC3B-C55F-E992-19B0CA8A3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361" y="1040172"/>
            <a:ext cx="5649113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937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프로세싱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F664D2-CF8A-8734-5A78-59A62B334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9" y="1167476"/>
            <a:ext cx="5858693" cy="47441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BE5CF4-9A2E-ED10-2124-FE57FAC55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73128"/>
            <a:ext cx="5686478" cy="348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26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프로세싱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405422-18B1-9CDD-1D9D-54AD5087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8" y="1129311"/>
            <a:ext cx="4634916" cy="526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34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프로세싱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3D1A80-DDEF-8E61-0840-4E0D1562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28" y="1184113"/>
            <a:ext cx="5982535" cy="40677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D32B1A-C40C-DD98-22B6-6258DD250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361" y="1184113"/>
            <a:ext cx="5106113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37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 수업 저작권 유의 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170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 조이스틱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485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 조이스틱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2000" b="0" i="0" dirty="0">
                <a:effectLst/>
                <a:latin typeface="Inter"/>
              </a:rPr>
              <a:t>Joystick Pack</a:t>
            </a:r>
            <a:br>
              <a:rPr lang="en-US" altLang="ko-KR" sz="2000" b="0" i="0" dirty="0">
                <a:effectLst/>
                <a:latin typeface="Inter"/>
              </a:rPr>
            </a:br>
            <a:r>
              <a:rPr lang="en-US" altLang="ko-KR" sz="2000" b="0" i="0" dirty="0">
                <a:effectLst/>
                <a:latin typeface="Inter"/>
              </a:rPr>
              <a:t>(</a:t>
            </a:r>
            <a:r>
              <a:rPr lang="en-US" altLang="ko-KR" sz="2000" dirty="0">
                <a:latin typeface="+mn-ea"/>
              </a:rPr>
              <a:t>https://assetstore.unity.com/packages/tools/input-management/joystick-pack-107631)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20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357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온라인 수업 저작권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091FC7-A4E2-4934-98BE-1DE63E87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816" y="1076972"/>
            <a:ext cx="6114367" cy="53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9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3B056C-44C1-4398-9843-3D476DE94E04}"/>
              </a:ext>
            </a:extLst>
          </p:cNvPr>
          <p:cNvSpPr txBox="1"/>
          <p:nvPr/>
        </p:nvSpPr>
        <p:spPr>
          <a:xfrm>
            <a:off x="3739959" y="3401877"/>
            <a:ext cx="806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아이템 생성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2231696-325C-4264-BF4F-FC04CBAAC9B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613503" y="1921673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CBB4CE-DBE6-4C9F-A1A7-2138DD99AF6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613503" y="2984943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8B83ECC-B62C-4756-9878-1EB55CA838D0}"/>
              </a:ext>
            </a:extLst>
          </p:cNvPr>
          <p:cNvCxnSpPr>
            <a:cxnSpLocks/>
          </p:cNvCxnSpPr>
          <p:nvPr/>
        </p:nvCxnSpPr>
        <p:spPr>
          <a:xfrm>
            <a:off x="3613503" y="4048210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62CF2FF-84F1-494F-8675-F4D31B85E577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3261303" y="2244838"/>
            <a:ext cx="0" cy="416939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72AE07-431C-4A1E-8352-8C31FFD83075}"/>
              </a:ext>
            </a:extLst>
          </p:cNvPr>
          <p:cNvSpPr/>
          <p:nvPr/>
        </p:nvSpPr>
        <p:spPr>
          <a:xfrm>
            <a:off x="2909103" y="1598507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6CC75B-BCBF-407E-8B99-EA1696338540}"/>
              </a:ext>
            </a:extLst>
          </p:cNvPr>
          <p:cNvSpPr/>
          <p:nvPr/>
        </p:nvSpPr>
        <p:spPr>
          <a:xfrm>
            <a:off x="2909103" y="2661777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668C34-E3AD-4296-8049-FC52DDD8ACA3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3261303" y="3308108"/>
            <a:ext cx="0" cy="416935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083D69-AF83-460D-B4FB-43A186D4551E}"/>
              </a:ext>
            </a:extLst>
          </p:cNvPr>
          <p:cNvSpPr/>
          <p:nvPr/>
        </p:nvSpPr>
        <p:spPr>
          <a:xfrm>
            <a:off x="2909103" y="3725043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663B2C-57E7-4366-8971-CCF4062A91A2}"/>
              </a:ext>
            </a:extLst>
          </p:cNvPr>
          <p:cNvSpPr/>
          <p:nvPr/>
        </p:nvSpPr>
        <p:spPr>
          <a:xfrm>
            <a:off x="2909103" y="4788310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9FDE2A6-74E0-4016-8213-000A0FCFE687}"/>
              </a:ext>
            </a:extLst>
          </p:cNvPr>
          <p:cNvCxnSpPr>
            <a:cxnSpLocks/>
          </p:cNvCxnSpPr>
          <p:nvPr/>
        </p:nvCxnSpPr>
        <p:spPr>
          <a:xfrm>
            <a:off x="3261303" y="4371374"/>
            <a:ext cx="0" cy="416935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E4E104-D64C-47EF-B174-0C01E621F6B8}"/>
              </a:ext>
            </a:extLst>
          </p:cNvPr>
          <p:cNvCxnSpPr>
            <a:cxnSpLocks/>
          </p:cNvCxnSpPr>
          <p:nvPr/>
        </p:nvCxnSpPr>
        <p:spPr>
          <a:xfrm>
            <a:off x="3516521" y="5111475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29DC084-B371-4C6A-8F6E-DBA492D1EF27}"/>
              </a:ext>
            </a:extLst>
          </p:cNvPr>
          <p:cNvSpPr txBox="1"/>
          <p:nvPr/>
        </p:nvSpPr>
        <p:spPr>
          <a:xfrm>
            <a:off x="3739959" y="1275341"/>
            <a:ext cx="702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UI,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매니저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B5CF7C-F369-C26F-039D-120195A6CFBA}"/>
              </a:ext>
            </a:extLst>
          </p:cNvPr>
          <p:cNvSpPr txBox="1"/>
          <p:nvPr/>
        </p:nvSpPr>
        <p:spPr>
          <a:xfrm>
            <a:off x="3739958" y="4498622"/>
            <a:ext cx="806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프로세싱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6C9EE5-F4DA-9327-3FA6-6E29DB208696}"/>
              </a:ext>
            </a:extLst>
          </p:cNvPr>
          <p:cNvSpPr txBox="1"/>
          <p:nvPr/>
        </p:nvSpPr>
        <p:spPr>
          <a:xfrm>
            <a:off x="3739958" y="2338605"/>
            <a:ext cx="806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좀비 생성</a:t>
            </a:r>
          </a:p>
        </p:txBody>
      </p:sp>
    </p:spTree>
    <p:extLst>
      <p:ext uri="{BB962C8B-B14F-4D97-AF65-F5344CB8AC3E}">
        <p14:creationId xmlns:p14="http://schemas.microsoft.com/office/powerpoint/2010/main" val="445975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UI, </a:t>
            </a:r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</a:t>
            </a:r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매니저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652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UI,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HUD UI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4B0190-E03A-16E1-4CEE-E9E6E35AB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859" y="2274748"/>
            <a:ext cx="6908282" cy="402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38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4F141B"/>
      </a:dk1>
      <a:lt1>
        <a:sysClr val="window" lastClr="FFFFFF"/>
      </a:lt1>
      <a:dk2>
        <a:srgbClr val="9F2936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게임엔진프로그래밍응용.potx" id="{6E233784-B018-46F0-90B0-5EC15C3A8D48}" vid="{DBE94DCB-995E-4630-BC82-85078FFBDC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8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D6DFF01-0230-4423-8D42-30A6F9295892}">
  <we:reference id="wa104380862" version="1.5.0.0" store="ko-KR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12892</TotalTime>
  <Words>1690</Words>
  <Application>Microsoft Office PowerPoint</Application>
  <PresentationFormat>와이드스크린</PresentationFormat>
  <Paragraphs>311</Paragraphs>
  <Slides>51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Inter</vt:lpstr>
      <vt:lpstr>나눔고딕</vt:lpstr>
      <vt:lpstr>돋움체</vt:lpstr>
      <vt:lpstr>Arial</vt:lpstr>
      <vt:lpstr>Wingdings</vt:lpstr>
      <vt:lpstr>Office 테마</vt:lpstr>
      <vt:lpstr>게임엔진프로그래밍응용</vt:lpstr>
      <vt:lpstr>코로나 유의사항</vt:lpstr>
      <vt:lpstr>코로나 유의 사항</vt:lpstr>
      <vt:lpstr>코로나 유의 사항</vt:lpstr>
      <vt:lpstr>온라인 수업 저작권 유의 사항</vt:lpstr>
      <vt:lpstr>온라인 수업 저작권 유의 사항</vt:lpstr>
      <vt:lpstr>PowerPoint 프레젠테이션</vt:lpstr>
      <vt:lpstr>UI, 게임 매니저</vt:lpstr>
      <vt:lpstr>UI, 게임 매니저</vt:lpstr>
      <vt:lpstr>UI, 게임 매니저</vt:lpstr>
      <vt:lpstr>UI, 게임 매니저</vt:lpstr>
      <vt:lpstr>UI, 게임 매니저</vt:lpstr>
      <vt:lpstr>UI, 게임 매니저</vt:lpstr>
      <vt:lpstr>UI, 게임 매니저</vt:lpstr>
      <vt:lpstr>UI, 게임 매니저</vt:lpstr>
      <vt:lpstr>UI, 게임 매니저</vt:lpstr>
      <vt:lpstr>UI, 게임 매니저</vt:lpstr>
      <vt:lpstr>UI, 게임 매니저</vt:lpstr>
      <vt:lpstr>UI, 게임 매니저</vt:lpstr>
      <vt:lpstr>UI, 게임 매니저</vt:lpstr>
      <vt:lpstr>UI, 게임 매니저</vt:lpstr>
      <vt:lpstr>좀비 생성</vt:lpstr>
      <vt:lpstr>좀비 생성</vt:lpstr>
      <vt:lpstr>좀비 생성</vt:lpstr>
      <vt:lpstr>좀비 생성</vt:lpstr>
      <vt:lpstr>좀비 생성</vt:lpstr>
      <vt:lpstr>좀비 생성</vt:lpstr>
      <vt:lpstr>좀비 생성</vt:lpstr>
      <vt:lpstr>좀비 생성</vt:lpstr>
      <vt:lpstr>아이템 생성</vt:lpstr>
      <vt:lpstr>아이템 생성</vt:lpstr>
      <vt:lpstr>포스트 프로세싱</vt:lpstr>
      <vt:lpstr>포스트 프로세싱</vt:lpstr>
      <vt:lpstr>포스트 프로세싱</vt:lpstr>
      <vt:lpstr>포스트 프로세싱</vt:lpstr>
      <vt:lpstr>포스트 프로세싱</vt:lpstr>
      <vt:lpstr>포스트 프로세싱</vt:lpstr>
      <vt:lpstr>포스트 프로세싱</vt:lpstr>
      <vt:lpstr>포스트 프로세싱</vt:lpstr>
      <vt:lpstr>포스트 프로세싱</vt:lpstr>
      <vt:lpstr>포스트 프로세싱</vt:lpstr>
      <vt:lpstr>포스트 프로세싱</vt:lpstr>
      <vt:lpstr>포스트 프로세싱</vt:lpstr>
      <vt:lpstr>포스트 프로세싱</vt:lpstr>
      <vt:lpstr>포스트 프로세싱</vt:lpstr>
      <vt:lpstr>포스트 프로세싱</vt:lpstr>
      <vt:lpstr>포스트 프로세싱</vt:lpstr>
      <vt:lpstr>포스트 프로세싱</vt:lpstr>
      <vt:lpstr>포스트 프로세싱</vt:lpstr>
      <vt:lpstr>가상 조이스틱</vt:lpstr>
      <vt:lpstr>가상 조이스틱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위정아</dc:creator>
  <cp:lastModifiedBy>반경진</cp:lastModifiedBy>
  <cp:revision>1079</cp:revision>
  <dcterms:created xsi:type="dcterms:W3CDTF">2019-01-31T17:37:45Z</dcterms:created>
  <dcterms:modified xsi:type="dcterms:W3CDTF">2022-05-16T17:10:35Z</dcterms:modified>
</cp:coreProperties>
</file>